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2a7ca7429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2a7ca7429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2a7ca7429_1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2a7ca7429_1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2a7ca7429_1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2a7ca7429_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2a7ca7429_1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2a7ca7429_1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2a7ca7429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2a7ca7429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2a7ca7429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c2a7ca7429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c2a7ca7429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c2a7ca7429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2a7ca7429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2a7ca7429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c2a7ca7429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c2a7ca7429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2a7ca742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c2a7ca742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89ec944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89ec944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989ec9442d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989ec9442d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c2a7ca7429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c2a7ca7429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989ec9442d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989ec9442d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2a7ca7429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2a7ca7429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2a7ca7429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2a7ca7429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2a7ca7429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2a7ca7429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2a7ca7429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2a7ca7429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2a7ca7429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2a7ca7429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2a7ca7429_1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2a7ca7429_1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en.wikipedia.org/wiki/Code_coverage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junit.org/junit5/docs/current/user-guide/#writing-tests-classes-and-methods" TargetMode="External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junit.org/junit5/docs/current/user-guide/#writing-tests-assertions" TargetMode="External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iasthc/NYCU-Software-Testing-2021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jetbrains.com/idea/download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000">
                <a:solidFill>
                  <a:srgbClr val="434343"/>
                </a:solidFill>
              </a:rPr>
              <a:t>Lab 1: </a:t>
            </a:r>
            <a:r>
              <a:rPr lang="zh-TW" sz="5000">
                <a:solidFill>
                  <a:srgbClr val="434343"/>
                </a:solidFill>
              </a:rPr>
              <a:t>Basic Unit Testing</a:t>
            </a:r>
            <a:endParaRPr sz="5000">
              <a:solidFill>
                <a:srgbClr val="434343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519925"/>
            <a:ext cx="8520600" cy="9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zh-TW" sz="2000"/>
              <a:t>Software Testing 2021</a:t>
            </a:r>
            <a:endParaRPr i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zh-TW" sz="1500"/>
              <a:t>2021/03/04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Create Test</a:t>
            </a:r>
            <a:endParaRPr/>
          </a:p>
        </p:txBody>
      </p:sp>
      <p:sp>
        <p:nvSpPr>
          <p:cNvPr id="133" name="Google Shape;13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134" name="Google Shape;134;p22"/>
          <p:cNvGrpSpPr/>
          <p:nvPr/>
        </p:nvGrpSpPr>
        <p:grpSpPr>
          <a:xfrm>
            <a:off x="1615798" y="1159825"/>
            <a:ext cx="6664802" cy="3686401"/>
            <a:chOff x="1691998" y="1159825"/>
            <a:chExt cx="6664802" cy="3686401"/>
          </a:xfrm>
        </p:grpSpPr>
        <p:pic>
          <p:nvPicPr>
            <p:cNvPr id="135" name="Google Shape;135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91998" y="1159825"/>
              <a:ext cx="5760000" cy="3686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531525" y="1647450"/>
              <a:ext cx="3629025" cy="1009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786725" y="2586675"/>
              <a:ext cx="2570075" cy="183517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8" name="Google Shape;138;p22"/>
            <p:cNvCxnSpPr>
              <a:stCxn id="139" idx="1"/>
              <a:endCxn id="140" idx="3"/>
            </p:cNvCxnSpPr>
            <p:nvPr/>
          </p:nvCxnSpPr>
          <p:spPr>
            <a:xfrm rot="10800000">
              <a:off x="4009325" y="1668100"/>
              <a:ext cx="1521900" cy="6207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9" name="Google Shape;139;p22"/>
            <p:cNvSpPr txBox="1"/>
            <p:nvPr/>
          </p:nvSpPr>
          <p:spPr>
            <a:xfrm>
              <a:off x="5531225" y="2185150"/>
              <a:ext cx="930000" cy="2073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1" name="Google Shape;141;p22"/>
            <p:cNvCxnSpPr>
              <a:stCxn id="142" idx="0"/>
              <a:endCxn id="139" idx="3"/>
            </p:cNvCxnSpPr>
            <p:nvPr/>
          </p:nvCxnSpPr>
          <p:spPr>
            <a:xfrm rot="10800000">
              <a:off x="6461100" y="2288725"/>
              <a:ext cx="600900" cy="7548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0" name="Google Shape;140;p22"/>
          <p:cNvSpPr txBox="1"/>
          <p:nvPr/>
        </p:nvSpPr>
        <p:spPr>
          <a:xfrm>
            <a:off x="3337125" y="1564350"/>
            <a:ext cx="596100" cy="207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 txBox="1"/>
          <p:nvPr/>
        </p:nvSpPr>
        <p:spPr>
          <a:xfrm>
            <a:off x="5981700" y="3043525"/>
            <a:ext cx="2008200" cy="262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Create Test - JUnit 5</a:t>
            </a:r>
            <a:endParaRPr/>
          </a:p>
        </p:txBody>
      </p:sp>
      <p:sp>
        <p:nvSpPr>
          <p:cNvPr id="149" name="Google Shape;14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2008" y="988225"/>
            <a:ext cx="5039999" cy="433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3875000" y="2468100"/>
            <a:ext cx="988200" cy="344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3"/>
          <p:cNvSpPr txBox="1"/>
          <p:nvPr/>
        </p:nvSpPr>
        <p:spPr>
          <a:xfrm>
            <a:off x="2581850" y="3180800"/>
            <a:ext cx="1855800" cy="987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Create Test - New File</a:t>
            </a:r>
            <a:endParaRPr/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311700" y="1152475"/>
            <a:ext cx="8520600" cy="3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t/>
            </a:r>
            <a:endParaRPr/>
          </a:p>
        </p:txBody>
      </p:sp>
      <p:sp>
        <p:nvSpPr>
          <p:cNvPr id="160" name="Google Shape;16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1998" y="1159825"/>
            <a:ext cx="5760000" cy="368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/>
        </p:nvSpPr>
        <p:spPr>
          <a:xfrm>
            <a:off x="3294525" y="1501600"/>
            <a:ext cx="3743100" cy="1949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/>
          <p:nvPr/>
        </p:nvSpPr>
        <p:spPr>
          <a:xfrm>
            <a:off x="357725" y="2255750"/>
            <a:ext cx="8474625" cy="668852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Code Coverage</a:t>
            </a:r>
            <a:endParaRPr/>
          </a:p>
        </p:txBody>
      </p:sp>
      <p:sp>
        <p:nvSpPr>
          <p:cNvPr id="169" name="Google Shape;16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Code Coverage</a:t>
            </a:r>
            <a:endParaRPr/>
          </a:p>
        </p:txBody>
      </p:sp>
      <p:sp>
        <p:nvSpPr>
          <p:cNvPr id="176" name="Google Shape;176;p26"/>
          <p:cNvSpPr txBox="1"/>
          <p:nvPr>
            <p:ph idx="1" type="body"/>
          </p:nvPr>
        </p:nvSpPr>
        <p:spPr>
          <a:xfrm>
            <a:off x="311700" y="1152475"/>
            <a:ext cx="8520600" cy="30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 computer science, test coverage is </a:t>
            </a:r>
            <a:r>
              <a:rPr b="1" lang="zh-TW"/>
              <a:t>a measure used to describe the degree </a:t>
            </a:r>
            <a:r>
              <a:rPr lang="zh-TW"/>
              <a:t>to which the source code of </a:t>
            </a:r>
            <a:r>
              <a:rPr b="1" lang="zh-TW"/>
              <a:t>a program is executed</a:t>
            </a:r>
            <a:r>
              <a:rPr lang="zh-TW"/>
              <a:t> when a </a:t>
            </a:r>
            <a:r>
              <a:rPr b="1" lang="zh-TW"/>
              <a:t>particular test suite runs</a:t>
            </a:r>
            <a:r>
              <a:rPr lang="zh-TW"/>
              <a:t>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 program with high test coverage, measured as a percentage, has had more of its source code executed during testing, which suggests it has a lower chance of containing undetected software bugs compared to a program with low test coverage.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/>
          </a:p>
        </p:txBody>
      </p:sp>
      <p:sp>
        <p:nvSpPr>
          <p:cNvPr id="177" name="Google Shape;17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311700" y="4655050"/>
            <a:ext cx="8520600" cy="50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1600"/>
              </a:spcAft>
              <a:buSzPts val="1400"/>
              <a:buChar char="➔"/>
            </a:pPr>
            <a:r>
              <a:rPr i="1" lang="zh-TW" sz="1400" u="sng">
                <a:solidFill>
                  <a:schemeClr val="hlink"/>
                </a:solidFill>
                <a:hlinkClick r:id="rId3"/>
              </a:rPr>
              <a:t>https://en.wikipedia.org/wiki/Code_coverage</a:t>
            </a:r>
            <a:r>
              <a:rPr i="1" lang="zh-TW" sz="1400"/>
              <a:t> </a:t>
            </a:r>
            <a:endParaRPr i="1"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Get Code Coverage</a:t>
            </a:r>
            <a:endParaRPr/>
          </a:p>
        </p:txBody>
      </p:sp>
      <p:sp>
        <p:nvSpPr>
          <p:cNvPr id="185" name="Google Shape;18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186" name="Google Shape;186;p27"/>
          <p:cNvGrpSpPr/>
          <p:nvPr/>
        </p:nvGrpSpPr>
        <p:grpSpPr>
          <a:xfrm>
            <a:off x="1691998" y="1159825"/>
            <a:ext cx="6123928" cy="3686401"/>
            <a:chOff x="1691998" y="1159825"/>
            <a:chExt cx="6123928" cy="3686401"/>
          </a:xfrm>
        </p:grpSpPr>
        <p:grpSp>
          <p:nvGrpSpPr>
            <p:cNvPr id="187" name="Google Shape;187;p27"/>
            <p:cNvGrpSpPr/>
            <p:nvPr/>
          </p:nvGrpSpPr>
          <p:grpSpPr>
            <a:xfrm>
              <a:off x="1691998" y="1159825"/>
              <a:ext cx="6123928" cy="3686401"/>
              <a:chOff x="1691998" y="1159825"/>
              <a:chExt cx="6123928" cy="3686401"/>
            </a:xfrm>
          </p:grpSpPr>
          <p:grpSp>
            <p:nvGrpSpPr>
              <p:cNvPr id="188" name="Google Shape;188;p27"/>
              <p:cNvGrpSpPr/>
              <p:nvPr/>
            </p:nvGrpSpPr>
            <p:grpSpPr>
              <a:xfrm>
                <a:off x="1691998" y="1159825"/>
                <a:ext cx="6123928" cy="3686401"/>
                <a:chOff x="1691998" y="1159825"/>
                <a:chExt cx="6123928" cy="3686401"/>
              </a:xfrm>
            </p:grpSpPr>
            <p:pic>
              <p:nvPicPr>
                <p:cNvPr id="189" name="Google Shape;189;p27"/>
                <p:cNvPicPr preferRelativeResize="0"/>
                <p:nvPr/>
              </p:nvPicPr>
              <p:blipFill>
                <a:blip r:embed="rId3">
                  <a:alphaModFix/>
                </a:blip>
                <a:stretch>
                  <a:fillRect/>
                </a:stretch>
              </p:blipFill>
              <p:spPr>
                <a:xfrm>
                  <a:off x="1691998" y="1159825"/>
                  <a:ext cx="5760000" cy="368640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90" name="Google Shape;190;p27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3955675" y="2018600"/>
                  <a:ext cx="3860250" cy="177397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91" name="Google Shape;191;p27"/>
                <p:cNvSpPr txBox="1"/>
                <p:nvPr/>
              </p:nvSpPr>
              <p:spPr>
                <a:xfrm>
                  <a:off x="3299700" y="1770525"/>
                  <a:ext cx="164700" cy="156900"/>
                </a:xfrm>
                <a:prstGeom prst="rect">
                  <a:avLst/>
                </a:prstGeom>
                <a:noFill/>
                <a:ln cap="flat" cmpd="sng" w="38100">
                  <a:solidFill>
                    <a:srgbClr val="FF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192" name="Google Shape;192;p27"/>
              <p:cNvCxnSpPr>
                <a:stCxn id="193" idx="1"/>
                <a:endCxn id="191" idx="3"/>
              </p:cNvCxnSpPr>
              <p:nvPr/>
            </p:nvCxnSpPr>
            <p:spPr>
              <a:xfrm rot="10800000">
                <a:off x="3464300" y="1848900"/>
                <a:ext cx="772200" cy="10590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93" name="Google Shape;193;p27"/>
            <p:cNvSpPr txBox="1"/>
            <p:nvPr/>
          </p:nvSpPr>
          <p:spPr>
            <a:xfrm>
              <a:off x="4236500" y="2745450"/>
              <a:ext cx="3294000" cy="3249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/>
                <a:t>z</a:t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/>
          <p:nvPr/>
        </p:nvSpPr>
        <p:spPr>
          <a:xfrm>
            <a:off x="357725" y="2255750"/>
            <a:ext cx="8474625" cy="668852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JUnit 5</a:t>
            </a:r>
            <a:endParaRPr/>
          </a:p>
        </p:txBody>
      </p:sp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Test Classes and Methods</a:t>
            </a:r>
            <a:endParaRPr/>
          </a:p>
        </p:txBody>
      </p:sp>
      <p:sp>
        <p:nvSpPr>
          <p:cNvPr id="207" name="Google Shape;207;p29"/>
          <p:cNvSpPr txBox="1"/>
          <p:nvPr>
            <p:ph idx="1" type="body"/>
          </p:nvPr>
        </p:nvSpPr>
        <p:spPr>
          <a:xfrm>
            <a:off x="311700" y="4655050"/>
            <a:ext cx="8520600" cy="50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i="1" lang="zh-TW" sz="1400" u="sng">
                <a:solidFill>
                  <a:schemeClr val="hlink"/>
                </a:solidFill>
                <a:hlinkClick r:id="rId3"/>
              </a:rPr>
              <a:t>https://junit.org/junit5/docs/current/user-guide/#writing-tests-classes-and-methods</a:t>
            </a:r>
            <a:r>
              <a:rPr i="1" lang="zh-TW" sz="1400"/>
              <a:t> </a:t>
            </a:r>
            <a:endParaRPr i="1" sz="1400"/>
          </a:p>
        </p:txBody>
      </p:sp>
      <p:sp>
        <p:nvSpPr>
          <p:cNvPr id="208" name="Google Shape;20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09" name="Google Shape;20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1998" y="1159200"/>
            <a:ext cx="5760000" cy="368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Assertions</a:t>
            </a:r>
            <a:endParaRPr/>
          </a:p>
        </p:txBody>
      </p:sp>
      <p:sp>
        <p:nvSpPr>
          <p:cNvPr id="216" name="Google Shape;21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17" name="Google Shape;217;p30"/>
          <p:cNvSpPr txBox="1"/>
          <p:nvPr>
            <p:ph idx="1" type="body"/>
          </p:nvPr>
        </p:nvSpPr>
        <p:spPr>
          <a:xfrm>
            <a:off x="311700" y="4655050"/>
            <a:ext cx="8520600" cy="50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i="1" lang="zh-TW" sz="1400" u="sng">
                <a:solidFill>
                  <a:schemeClr val="hlink"/>
                </a:solidFill>
                <a:hlinkClick r:id="rId3"/>
              </a:rPr>
              <a:t>https://junit.org/junit5/docs/current/user-guide/#writing-tests-assertions</a:t>
            </a:r>
            <a:r>
              <a:rPr i="1" lang="zh-TW" sz="1400">
                <a:solidFill>
                  <a:schemeClr val="dk1"/>
                </a:solidFill>
              </a:rPr>
              <a:t> </a:t>
            </a:r>
            <a:r>
              <a:rPr i="1" lang="zh-TW" sz="1400"/>
              <a:t> </a:t>
            </a:r>
            <a:endParaRPr i="1" sz="1400"/>
          </a:p>
        </p:txBody>
      </p:sp>
      <p:pic>
        <p:nvPicPr>
          <p:cNvPr id="218" name="Google Shape;21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2000" y="1159200"/>
            <a:ext cx="5760000" cy="368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/>
          <p:nvPr/>
        </p:nvSpPr>
        <p:spPr>
          <a:xfrm>
            <a:off x="357725" y="2255750"/>
            <a:ext cx="8474625" cy="668852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Lab</a:t>
            </a:r>
            <a:endParaRPr/>
          </a:p>
        </p:txBody>
      </p:sp>
      <p:sp>
        <p:nvSpPr>
          <p:cNvPr id="225" name="Google Shape;22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357725" y="2255750"/>
            <a:ext cx="8474625" cy="668852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JAVA IDE</a:t>
            </a:r>
            <a:endParaRPr/>
          </a:p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2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Lab</a:t>
            </a:r>
            <a:endParaRPr/>
          </a:p>
        </p:txBody>
      </p:sp>
      <p:sp>
        <p:nvSpPr>
          <p:cNvPr id="232" name="Google Shape;232;p32"/>
          <p:cNvSpPr txBox="1"/>
          <p:nvPr>
            <p:ph idx="1" type="body"/>
          </p:nvPr>
        </p:nvSpPr>
        <p:spPr>
          <a:xfrm>
            <a:off x="311700" y="1152475"/>
            <a:ext cx="8520600" cy="3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Download </a:t>
            </a:r>
            <a:r>
              <a:rPr b="1" lang="zh-TW"/>
              <a:t>Vehicle.java</a:t>
            </a:r>
            <a:r>
              <a:rPr lang="zh-TW"/>
              <a:t> from Github.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i="1" lang="zh-TW" u="sng">
                <a:solidFill>
                  <a:schemeClr val="hlink"/>
                </a:solidFill>
                <a:hlinkClick r:id="rId3"/>
              </a:rPr>
              <a:t>https://github.com/iasthc/NYCU-Software-Testing-2021</a:t>
            </a:r>
            <a:r>
              <a:rPr i="1" lang="zh-TW">
                <a:solidFill>
                  <a:schemeClr val="dk1"/>
                </a:solidFill>
              </a:rPr>
              <a:t> 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Cover all code with test cases.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Deliverables shall include the following: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zh-TW"/>
              <a:t>Test Code: </a:t>
            </a:r>
            <a:r>
              <a:rPr i="1" lang="zh-TW">
                <a:solidFill>
                  <a:srgbClr val="FF0000"/>
                </a:solidFill>
              </a:rPr>
              <a:t>VehicleTest.java</a:t>
            </a:r>
            <a:endParaRPr i="1">
              <a:solidFill>
                <a:srgbClr val="FF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AutoNum type="alphaLcPeriod"/>
            </a:pPr>
            <a:r>
              <a:rPr lang="zh-TW"/>
              <a:t>Screenshot of test coverage: </a:t>
            </a:r>
            <a:r>
              <a:rPr i="1" lang="zh-TW">
                <a:solidFill>
                  <a:srgbClr val="FF0000"/>
                </a:solidFill>
              </a:rPr>
              <a:t>STUDENT_ID.png</a:t>
            </a:r>
            <a:endParaRPr i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i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i="1" lang="zh-TW"/>
              <a:t>Do not compress the files and p</a:t>
            </a:r>
            <a:r>
              <a:rPr b="1" i="1" lang="zh-TW"/>
              <a:t>lagiarism</a:t>
            </a:r>
            <a:r>
              <a:rPr b="1" i="1" lang="zh-TW"/>
              <a:t>.</a:t>
            </a:r>
            <a:r>
              <a:rPr b="1" lang="zh-TW"/>
              <a:t>   </a:t>
            </a:r>
            <a:endParaRPr b="1"/>
          </a:p>
        </p:txBody>
      </p:sp>
      <p:sp>
        <p:nvSpPr>
          <p:cNvPr id="233" name="Google Shape;23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Lab</a:t>
            </a:r>
            <a:endParaRPr/>
          </a:p>
        </p:txBody>
      </p:sp>
      <p:sp>
        <p:nvSpPr>
          <p:cNvPr id="240" name="Google Shape;24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241" name="Google Shape;241;p33"/>
          <p:cNvGrpSpPr/>
          <p:nvPr/>
        </p:nvGrpSpPr>
        <p:grpSpPr>
          <a:xfrm>
            <a:off x="1691998" y="1171050"/>
            <a:ext cx="5760000" cy="3686401"/>
            <a:chOff x="1691998" y="1159825"/>
            <a:chExt cx="5760000" cy="3686401"/>
          </a:xfrm>
        </p:grpSpPr>
        <p:pic>
          <p:nvPicPr>
            <p:cNvPr id="242" name="Google Shape;242;p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91998" y="1159825"/>
              <a:ext cx="5760000" cy="3686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Google Shape;243;p33"/>
            <p:cNvPicPr preferRelativeResize="0"/>
            <p:nvPr/>
          </p:nvPicPr>
          <p:blipFill rotWithShape="1">
            <a:blip r:embed="rId3">
              <a:alphaModFix/>
            </a:blip>
            <a:srcRect b="60817" l="50077" r="39416" t="28505"/>
            <a:stretch/>
          </p:blipFill>
          <p:spPr>
            <a:xfrm>
              <a:off x="3529850" y="2049975"/>
              <a:ext cx="1837778" cy="137902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4" name="Google Shape;244;p33"/>
          <p:cNvSpPr txBox="1"/>
          <p:nvPr/>
        </p:nvSpPr>
        <p:spPr>
          <a:xfrm>
            <a:off x="5543425" y="2571750"/>
            <a:ext cx="1628400" cy="218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IntelliJ IDEA Community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https://www.jetbrains.com/idea/download</a:t>
            </a:r>
            <a:endParaRPr/>
          </a:p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71" name="Google Shape;71;p15"/>
          <p:cNvGrpSpPr/>
          <p:nvPr/>
        </p:nvGrpSpPr>
        <p:grpSpPr>
          <a:xfrm>
            <a:off x="1692093" y="1518501"/>
            <a:ext cx="5759816" cy="3686298"/>
            <a:chOff x="1662114" y="1507400"/>
            <a:chExt cx="5819759" cy="3701102"/>
          </a:xfrm>
        </p:grpSpPr>
        <p:pic>
          <p:nvPicPr>
            <p:cNvPr id="72" name="Google Shape;72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62114" y="1507400"/>
              <a:ext cx="5819759" cy="37011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" name="Google Shape;73;p15"/>
            <p:cNvSpPr txBox="1"/>
            <p:nvPr/>
          </p:nvSpPr>
          <p:spPr>
            <a:xfrm>
              <a:off x="4772275" y="3056700"/>
              <a:ext cx="1333500" cy="9600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Guide - SDK</a:t>
            </a:r>
            <a:endParaRPr/>
          </a:p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81" name="Google Shape;81;p16"/>
          <p:cNvGrpSpPr/>
          <p:nvPr/>
        </p:nvGrpSpPr>
        <p:grpSpPr>
          <a:xfrm>
            <a:off x="2411991" y="1081826"/>
            <a:ext cx="4319998" cy="4147200"/>
            <a:chOff x="2411991" y="1081826"/>
            <a:chExt cx="4319998" cy="4147200"/>
          </a:xfrm>
        </p:grpSpPr>
        <p:pic>
          <p:nvPicPr>
            <p:cNvPr id="82" name="Google Shape;82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11991" y="1081826"/>
              <a:ext cx="4319998" cy="4147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16"/>
            <p:cNvSpPr txBox="1"/>
            <p:nvPr/>
          </p:nvSpPr>
          <p:spPr>
            <a:xfrm>
              <a:off x="4073025" y="1454275"/>
              <a:ext cx="2325600" cy="1593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Guide - SDK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91" name="Google Shape;91;p17"/>
          <p:cNvGrpSpPr/>
          <p:nvPr/>
        </p:nvGrpSpPr>
        <p:grpSpPr>
          <a:xfrm>
            <a:off x="2412000" y="1083600"/>
            <a:ext cx="4319998" cy="4147200"/>
            <a:chOff x="2412000" y="1083600"/>
            <a:chExt cx="4319998" cy="4147200"/>
          </a:xfrm>
        </p:grpSpPr>
        <p:pic>
          <p:nvPicPr>
            <p:cNvPr id="92" name="Google Shape;92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12000" y="1083600"/>
              <a:ext cx="4319998" cy="4147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" name="Google Shape;93;p17"/>
            <p:cNvSpPr txBox="1"/>
            <p:nvPr/>
          </p:nvSpPr>
          <p:spPr>
            <a:xfrm>
              <a:off x="4073025" y="1454275"/>
              <a:ext cx="2325600" cy="1593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Guide - Template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2000" y="1083600"/>
            <a:ext cx="4319998" cy="414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Guide - Name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2000" y="1083600"/>
            <a:ext cx="4319998" cy="414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/>
          <p:nvPr/>
        </p:nvSpPr>
        <p:spPr>
          <a:xfrm>
            <a:off x="-180550" y="525125"/>
            <a:ext cx="5295737" cy="503315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/>
              <a:t>Guide - SRC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117" name="Google Shape;117;p20"/>
          <p:cNvGrpSpPr/>
          <p:nvPr/>
        </p:nvGrpSpPr>
        <p:grpSpPr>
          <a:xfrm>
            <a:off x="1691998" y="1159825"/>
            <a:ext cx="5760000" cy="3686401"/>
            <a:chOff x="1691998" y="1159825"/>
            <a:chExt cx="5760000" cy="3686401"/>
          </a:xfrm>
        </p:grpSpPr>
        <p:pic>
          <p:nvPicPr>
            <p:cNvPr id="118" name="Google Shape;118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91998" y="1159825"/>
              <a:ext cx="5760000" cy="36864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Google Shape;119;p20"/>
            <p:cNvSpPr txBox="1"/>
            <p:nvPr/>
          </p:nvSpPr>
          <p:spPr>
            <a:xfrm>
              <a:off x="1977525" y="1524000"/>
              <a:ext cx="1272300" cy="6501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357725" y="2255750"/>
            <a:ext cx="8474625" cy="668852"/>
          </a:xfrm>
          <a:custGeom>
            <a:rect b="b" l="l" r="r" t="t"/>
            <a:pathLst>
              <a:path extrusionOk="0" h="48759" w="289187">
                <a:moveTo>
                  <a:pt x="75676" y="0"/>
                </a:moveTo>
                <a:cubicBezTo>
                  <a:pt x="69734" y="0"/>
                  <a:pt x="63787" y="4"/>
                  <a:pt x="57828" y="4"/>
                </a:cubicBezTo>
                <a:cubicBezTo>
                  <a:pt x="56812" y="4"/>
                  <a:pt x="23422" y="4"/>
                  <a:pt x="10550" y="5908"/>
                </a:cubicBezTo>
                <a:cubicBezTo>
                  <a:pt x="0" y="6876"/>
                  <a:pt x="6872" y="33587"/>
                  <a:pt x="6194" y="35717"/>
                </a:cubicBezTo>
                <a:cubicBezTo>
                  <a:pt x="4307" y="41572"/>
                  <a:pt x="3485" y="37749"/>
                  <a:pt x="3097" y="43750"/>
                </a:cubicBezTo>
                <a:cubicBezTo>
                  <a:pt x="3049" y="44814"/>
                  <a:pt x="2952" y="45927"/>
                  <a:pt x="3485" y="46798"/>
                </a:cubicBezTo>
                <a:cubicBezTo>
                  <a:pt x="4387" y="48290"/>
                  <a:pt x="8275" y="48758"/>
                  <a:pt x="12996" y="48758"/>
                </a:cubicBezTo>
                <a:cubicBezTo>
                  <a:pt x="20681" y="48758"/>
                  <a:pt x="30573" y="47517"/>
                  <a:pt x="33390" y="47427"/>
                </a:cubicBezTo>
                <a:cubicBezTo>
                  <a:pt x="44327" y="47089"/>
                  <a:pt x="55263" y="46556"/>
                  <a:pt x="66200" y="46411"/>
                </a:cubicBezTo>
                <a:cubicBezTo>
                  <a:pt x="76652" y="46266"/>
                  <a:pt x="87153" y="46314"/>
                  <a:pt x="97605" y="46218"/>
                </a:cubicBezTo>
                <a:cubicBezTo>
                  <a:pt x="108106" y="46169"/>
                  <a:pt x="118704" y="45782"/>
                  <a:pt x="129253" y="45492"/>
                </a:cubicBezTo>
                <a:cubicBezTo>
                  <a:pt x="150207" y="44911"/>
                  <a:pt x="171208" y="44766"/>
                  <a:pt x="192162" y="44717"/>
                </a:cubicBezTo>
                <a:cubicBezTo>
                  <a:pt x="202372" y="44717"/>
                  <a:pt x="212583" y="44766"/>
                  <a:pt x="222793" y="44814"/>
                </a:cubicBezTo>
                <a:cubicBezTo>
                  <a:pt x="225898" y="44814"/>
                  <a:pt x="233262" y="45101"/>
                  <a:pt x="242026" y="45101"/>
                </a:cubicBezTo>
                <a:cubicBezTo>
                  <a:pt x="259216" y="45101"/>
                  <a:pt x="281792" y="43997"/>
                  <a:pt x="288170" y="37459"/>
                </a:cubicBezTo>
                <a:cubicBezTo>
                  <a:pt x="289186" y="36394"/>
                  <a:pt x="283718" y="35813"/>
                  <a:pt x="283815" y="34507"/>
                </a:cubicBezTo>
                <a:cubicBezTo>
                  <a:pt x="283912" y="33684"/>
                  <a:pt x="288993" y="32233"/>
                  <a:pt x="287589" y="31361"/>
                </a:cubicBezTo>
                <a:cubicBezTo>
                  <a:pt x="284879" y="29716"/>
                  <a:pt x="280573" y="28216"/>
                  <a:pt x="279411" y="27587"/>
                </a:cubicBezTo>
                <a:cubicBezTo>
                  <a:pt x="278443" y="27055"/>
                  <a:pt x="277475" y="26522"/>
                  <a:pt x="276556" y="25942"/>
                </a:cubicBezTo>
                <a:cubicBezTo>
                  <a:pt x="280331" y="24780"/>
                  <a:pt x="286863" y="26329"/>
                  <a:pt x="287880" y="22506"/>
                </a:cubicBezTo>
                <a:cubicBezTo>
                  <a:pt x="288419" y="20609"/>
                  <a:pt x="288058" y="20413"/>
                  <a:pt x="287227" y="20413"/>
                </a:cubicBezTo>
                <a:cubicBezTo>
                  <a:pt x="287011" y="20413"/>
                  <a:pt x="286763" y="20426"/>
                  <a:pt x="286492" y="20426"/>
                </a:cubicBezTo>
                <a:cubicBezTo>
                  <a:pt x="285089" y="20426"/>
                  <a:pt x="283042" y="20074"/>
                  <a:pt x="281395" y="15731"/>
                </a:cubicBezTo>
                <a:cubicBezTo>
                  <a:pt x="279634" y="10971"/>
                  <a:pt x="280167" y="3869"/>
                  <a:pt x="266919" y="3869"/>
                </a:cubicBezTo>
                <a:cubicBezTo>
                  <a:pt x="266699" y="3869"/>
                  <a:pt x="266476" y="3871"/>
                  <a:pt x="266249" y="3875"/>
                </a:cubicBezTo>
                <a:cubicBezTo>
                  <a:pt x="264914" y="3910"/>
                  <a:pt x="263652" y="3944"/>
                  <a:pt x="262377" y="3944"/>
                </a:cubicBezTo>
                <a:cubicBezTo>
                  <a:pt x="261849" y="3944"/>
                  <a:pt x="261319" y="3938"/>
                  <a:pt x="260781" y="3924"/>
                </a:cubicBezTo>
                <a:cubicBezTo>
                  <a:pt x="255506" y="3682"/>
                  <a:pt x="250231" y="3488"/>
                  <a:pt x="245005" y="3343"/>
                </a:cubicBezTo>
                <a:cubicBezTo>
                  <a:pt x="224245" y="2714"/>
                  <a:pt x="203534" y="2666"/>
                  <a:pt x="182774" y="1988"/>
                </a:cubicBezTo>
                <a:cubicBezTo>
                  <a:pt x="161917" y="1262"/>
                  <a:pt x="141109" y="440"/>
                  <a:pt x="120252" y="198"/>
                </a:cubicBezTo>
                <a:cubicBezTo>
                  <a:pt x="105355" y="25"/>
                  <a:pt x="90531" y="0"/>
                  <a:pt x="75676" y="0"/>
                </a:cubicBezTo>
                <a:close/>
              </a:path>
            </a:pathLst>
          </a:cu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Create Test</a:t>
            </a:r>
            <a:endParaRPr/>
          </a:p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